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  <p:sldMasterId id="2147483874" r:id="rId2"/>
  </p:sldMasterIdLst>
  <p:notesMasterIdLst>
    <p:notesMasterId r:id="rId13"/>
  </p:notesMasterIdLst>
  <p:handoutMasterIdLst>
    <p:handoutMasterId r:id="rId14"/>
  </p:handoutMasterIdLst>
  <p:sldIdLst>
    <p:sldId id="492" r:id="rId3"/>
    <p:sldId id="567" r:id="rId4"/>
    <p:sldId id="566" r:id="rId5"/>
    <p:sldId id="503" r:id="rId6"/>
    <p:sldId id="564" r:id="rId7"/>
    <p:sldId id="565" r:id="rId8"/>
    <p:sldId id="563" r:id="rId9"/>
    <p:sldId id="568" r:id="rId10"/>
    <p:sldId id="570" r:id="rId11"/>
    <p:sldId id="388" r:id="rId12"/>
  </p:sldIdLst>
  <p:sldSz cx="9144000" cy="6858000" type="screen4x3"/>
  <p:notesSz cx="6669088" cy="992663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99FF"/>
    <a:srgbClr val="5C0000"/>
    <a:srgbClr val="FF3300"/>
    <a:srgbClr val="99CCFF"/>
    <a:srgbClr val="CCFFCC"/>
    <a:srgbClr val="66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5878" autoAdjust="0"/>
  </p:normalViewPr>
  <p:slideViewPr>
    <p:cSldViewPr>
      <p:cViewPr>
        <p:scale>
          <a:sx n="60" d="100"/>
          <a:sy n="60" d="100"/>
        </p:scale>
        <p:origin x="-142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0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68" y="49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C7C5BF-EDC1-40A9-9241-C9036F12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5DBCFC9-2E0A-4DC9-B32A-E6DD9C0B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8CA4BC-50D2-4724-97AA-911BB79ADA3F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95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tačiakampis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DDE9EC"/>
              </a:solidFill>
            </a:endParaRPr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33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15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2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2" name="Skaidrės numerio vietos rezervavimo ženklas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6" name="Teksto vietos rezervavimo ženklas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5" name="Teksto vietos rezervavimo ženklas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344133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61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95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89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Stačiakampis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Stačiakampis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13113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7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tačiakampis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4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2" name="Skaidrės numerio vietos rezervavimo ženklas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6" name="Teksto vietos rezervavimo ženklas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5" name="Teksto vietos rezervavimo ženklas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Stačiakampis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Stačiakampis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69000" t="3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ačiakampis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69000" t="3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1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132856"/>
            <a:ext cx="8569325" cy="15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VISUOMENĖS ĮTRAUKIMAS Į VIEŠOJO VALDYMO PROCESUS</a:t>
            </a:r>
            <a:endParaRPr lang="lt-LT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5517232"/>
            <a:ext cx="8569325" cy="43204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lt-LT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birželio 16  </a:t>
            </a:r>
            <a:r>
              <a:rPr lang="lt-LT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d., Vilnius</a:t>
            </a:r>
          </a:p>
        </p:txBody>
      </p:sp>
    </p:spTree>
    <p:extLst>
      <p:ext uri="{BB962C8B-B14F-4D97-AF65-F5344CB8AC3E}">
        <p14:creationId xmlns:p14="http://schemas.microsoft.com/office/powerpoint/2010/main" val="3256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lt-LT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DĖKOJU UŽ DĖMESĮ</a:t>
            </a:r>
          </a:p>
          <a:p>
            <a:pPr algn="ctr">
              <a:buNone/>
            </a:pPr>
            <a:endParaRPr lang="lt-LT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58544" cy="1102568"/>
          </a:xfrm>
        </p:spPr>
        <p:txBody>
          <a:bodyPr>
            <a:noAutofit/>
          </a:bodyPr>
          <a:lstStyle/>
          <a:p>
            <a: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VRM ADMINISTRUOJAMI </a:t>
            </a:r>
            <a:b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2014-2020 M. VEIKSMŲ PROGRAMOS </a:t>
            </a:r>
            <a:b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PRIORITETAI (UŽDAVINIAI), KURIŲ </a:t>
            </a:r>
            <a:b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ĮGYVENDINIME NUMATOMAS NVO DALYVAVIMAS:</a:t>
            </a:r>
            <a:endParaRPr lang="lt-LT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8712968" cy="4176464"/>
          </a:xfrm>
        </p:spPr>
        <p:txBody>
          <a:bodyPr/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10 prioritetas ,,Visuomenės poreikius atitinkantis ir pažangus viešasis valdymas“</a:t>
            </a:r>
          </a:p>
          <a:p>
            <a:pPr marL="0" indent="0">
              <a:buNone/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8 prioriteto ,,Socialinės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įtraukties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didinimas ir kova su skurdu“ 8.6 prioritetas ,,BIVP strategijų įgyvendinimas“</a:t>
            </a:r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21427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0"/>
            <a:ext cx="6120680" cy="1219200"/>
          </a:xfrm>
        </p:spPr>
        <p:txBody>
          <a:bodyPr>
            <a:normAutofit/>
          </a:bodyPr>
          <a:lstStyle/>
          <a:p>
            <a:r>
              <a:rPr lang="lt-LT" sz="20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10 Prioriteto įgyvendinimo </a:t>
            </a:r>
            <a:r>
              <a:rPr lang="lt-LT" sz="2000" b="1" cap="all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uždaviniAI</a:t>
            </a:r>
            <a:r>
              <a:rPr lang="lt-LT" sz="20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(IŠ VISO 10 PRIORITETUI – 150.359.184  </a:t>
            </a:r>
            <a:r>
              <a:rPr lang="lt-LT" sz="1600" b="1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(519.160.190 Lt)  ESF</a:t>
            </a:r>
            <a:endParaRPr lang="lt-LT" sz="1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1682972"/>
              </p:ext>
            </p:extLst>
          </p:nvPr>
        </p:nvGraphicFramePr>
        <p:xfrm>
          <a:off x="107504" y="1268759"/>
          <a:ext cx="9036496" cy="559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321605"/>
                <a:gridCol w="1458307"/>
              </a:tblGrid>
              <a:tr h="1242455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Uždaviniai: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Mln. EUR (mln. Lt) ESF lėšų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Dalis nuo 10 prioritetui skirtų ESF lėšų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1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lt-LT" sz="2000" b="1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Padidinti valdymo orientaciją į rezultatus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60.559.548 EUR </a:t>
                      </a:r>
                      <a:r>
                        <a:rPr lang="lt-LT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(209.950.001 Lt)</a:t>
                      </a:r>
                      <a:endParaRPr lang="lt-LT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lt-LT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40,28 proc.</a:t>
                      </a:r>
                      <a:endParaRPr kumimoji="0" lang="lt-LT" sz="2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7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Padidinti viešojo valdymo procesų skaidrumą ir atvirumą</a:t>
                      </a:r>
                      <a:endParaRPr lang="lt-LT" sz="20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22.865.500</a:t>
                      </a:r>
                      <a:r>
                        <a:rPr lang="lt-LT" sz="20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EUR </a:t>
                      </a:r>
                      <a:r>
                        <a:rPr lang="lt-LT" sz="2000" b="0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(78.200.000 Lt)</a:t>
                      </a:r>
                      <a:endParaRPr lang="lt-LT" sz="20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15,21 proc.</a:t>
                      </a:r>
                      <a:endParaRPr kumimoji="0" lang="lt-LT" sz="2000" b="1" kern="12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Pagerinti visuomenei teikiamų paslaugų kokybę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34.928.173 EUR </a:t>
                      </a:r>
                      <a:r>
                        <a:rPr lang="lt-LT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(120.599.997 Lt)</a:t>
                      </a:r>
                      <a:endParaRPr lang="lt-LT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23,23 proc.</a:t>
                      </a:r>
                      <a:endParaRPr kumimoji="0" lang="lt-LT" sz="2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3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Pagerinti verslo reguliavimo aplinką</a:t>
                      </a:r>
                      <a:endParaRPr kumimoji="0" lang="lt-LT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15.700.356 EUR </a:t>
                      </a:r>
                      <a:r>
                        <a:rPr lang="lt-LT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(54.210.191 Lt)</a:t>
                      </a:r>
                      <a:endParaRPr lang="lt-LT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10,45 proc.</a:t>
                      </a:r>
                      <a:endParaRPr kumimoji="0" lang="lt-LT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11300"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Pagerinti žmogiškųjų išteklių valdymą valstybinėje tarnyboje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16.305.607</a:t>
                      </a:r>
                      <a:r>
                        <a:rPr lang="lt-LT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EUR </a:t>
                      </a:r>
                      <a:r>
                        <a:rPr lang="lt-LT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(56.300.000 Lt)</a:t>
                      </a:r>
                      <a:endParaRPr lang="lt-LT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lt-LT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10,85 proc.</a:t>
                      </a:r>
                      <a:endParaRPr kumimoji="0" lang="lt-LT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5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16632"/>
            <a:ext cx="7164288" cy="100811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planuojamos 10 prioriteto 2 uždavinio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,,padidinti viešojo valdymo procesų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skaidrumą ir atvirumą“ 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įgyvendinimo  priemonės (i)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sz="3200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766757"/>
              </p:ext>
            </p:extLst>
          </p:nvPr>
        </p:nvGraphicFramePr>
        <p:xfrm>
          <a:off x="0" y="1268763"/>
          <a:ext cx="9144000" cy="55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2418320"/>
                <a:gridCol w="2729744"/>
              </a:tblGrid>
              <a:tr h="1709809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Valdymo komiteto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patvirtintos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priemonės 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Planuojamas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projektų atrankos būdas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Numatomi galimi pareiškėjai,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partneriai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8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Nacionalinių kovos su korupcija priemonių įgyvendinimas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Valstybės projektų planavimas (</a:t>
                      </a:r>
                      <a:r>
                        <a:rPr kumimoji="0" lang="lt-LT" sz="18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pagal NKKP </a:t>
                      </a:r>
                      <a:r>
                        <a:rPr kumimoji="0" lang="lt-LT" sz="1800" b="0" i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tarpinstitucinį</a:t>
                      </a:r>
                      <a:r>
                        <a:rPr kumimoji="0" lang="lt-LT" sz="18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veiklos planą)</a:t>
                      </a:r>
                      <a:endParaRPr kumimoji="0" lang="lt-LT" sz="18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lt-LT" sz="1800" b="0" kern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Biudžetinės ir viešosios įstaigos, kurių savininkė – valstybė ir valstybės įmonės</a:t>
                      </a:r>
                      <a:endParaRPr kumimoji="0" lang="lt-LT" sz="1800" b="0" kern="12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8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Visuomenės įtraukimo į viešojo valdymo procesus skatinimas ir prielaidų didinti viešosios informacijos prieinamumą visuomenei kūrimas </a:t>
                      </a:r>
                      <a:endParaRPr kumimoji="0" lang="lt-LT" sz="1800" b="0" kern="12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Valstybės projektų planavimas </a:t>
                      </a:r>
                      <a:endParaRPr kumimoji="0" lang="lt-LT" sz="1800" b="0" kern="12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Vyriausybės kanceliarija, Vidaus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reikalų ministerija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4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Visuomenės nepakantumo korupcijai didinimo ir dalyvavimo viešojo valdymo procesuose skatinimo iniciatyvos </a:t>
                      </a:r>
                      <a:endParaRPr lang="lt-LT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lt-LT" sz="18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Konkursas</a:t>
                      </a:r>
                      <a:endParaRPr kumimoji="0" lang="lt-LT" sz="1800" b="1" kern="12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Viešieji</a:t>
                      </a:r>
                      <a:r>
                        <a:rPr lang="lt-LT" sz="20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juridiniai asmenys </a:t>
                      </a:r>
                      <a:r>
                        <a:rPr lang="lt-LT" sz="2000" b="1" i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(išskyrus valstybės ir savivaldybių institucijas ir įstaigas)</a:t>
                      </a:r>
                      <a:endParaRPr lang="lt-LT" sz="2000" b="1" i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5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16632"/>
            <a:ext cx="7164288" cy="100811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planuojamos 10 prioriteto 2 uždavinio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,,padidinti viešojo valdymo procesų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skaidrumą ir atvirumą“  </a:t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įgyvendinimo  priemonės (</a:t>
            </a:r>
            <a:r>
              <a:rPr lang="lt-LT" sz="2000" b="1" cap="all" dirty="0" err="1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ii</a:t>
            </a:r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)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sz="3200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88879"/>
              </p:ext>
            </p:extLst>
          </p:nvPr>
        </p:nvGraphicFramePr>
        <p:xfrm>
          <a:off x="0" y="1268763"/>
          <a:ext cx="9036496" cy="558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993"/>
                <a:gridCol w="2835068"/>
                <a:gridCol w="2468435"/>
              </a:tblGrid>
              <a:tr h="1662779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Valdymo komiteto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patvirtintos</a:t>
                      </a: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priemonės 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Planuojamas</a:t>
                      </a:r>
                      <a:r>
                        <a:rPr lang="lt-LT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projektų atrankos būdas</a:t>
                      </a:r>
                      <a:endParaRPr lang="lt-LT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Mln. EUR (mln. Lt) ESF / dalis nuo 2</a:t>
                      </a:r>
                      <a:r>
                        <a:rPr lang="lt-L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uždaviniui skiriamų</a:t>
                      </a:r>
                      <a:r>
                        <a:rPr lang="lt-L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ESF, </a:t>
                      </a:r>
                      <a:r>
                        <a:rPr lang="lt-LT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</a:t>
                      </a:r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0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Nacionalinių kovos su korupcija priemonių įgyvendinimas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Valstybės projektų planavimas (</a:t>
                      </a:r>
                      <a:r>
                        <a:rPr kumimoji="0" lang="lt-LT" sz="18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pagal NKKP </a:t>
                      </a:r>
                      <a:r>
                        <a:rPr kumimoji="0" lang="lt-LT" sz="1800" b="0" i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tarpinstitucinį</a:t>
                      </a:r>
                      <a:r>
                        <a:rPr kumimoji="0" lang="lt-LT" sz="18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veiklos planą)</a:t>
                      </a:r>
                      <a:endParaRPr kumimoji="0" lang="lt-LT" sz="18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20.896.084 EUR (71.400.000 Lt)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91,38 proc.</a:t>
                      </a:r>
                    </a:p>
                  </a:txBody>
                  <a:tcPr/>
                </a:tc>
              </a:tr>
              <a:tr h="1396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Visuomenės įtraukimo į viešojo valdymo procesus skatinimas ir prielaidų didinti viešosios informacijos prieinamumą visuomenei kūrimas </a:t>
                      </a:r>
                      <a:endParaRPr kumimoji="0" lang="lt-LT" sz="1800" b="0" kern="12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kern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Valstybės projektų planavimas </a:t>
                      </a:r>
                      <a:endParaRPr kumimoji="0" lang="lt-LT" sz="1800" b="0" kern="12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984.708 EUR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(3.400.000 Lt)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4,31 proc.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53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Visuomenės nepakantumo korupcijai didinimo ir dalyvavimo viešojo valdymo procesuose skatinimo iniciatyvos </a:t>
                      </a:r>
                      <a:endParaRPr lang="lt-LT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b="1" kern="12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Konkursas</a:t>
                      </a:r>
                      <a:endParaRPr kumimoji="0" lang="lt-LT" sz="1800" b="1" kern="12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984.708 EUR </a:t>
                      </a:r>
                    </a:p>
                    <a:p>
                      <a:pPr algn="ctr"/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(3.400.000 Lt)</a:t>
                      </a:r>
                    </a:p>
                    <a:p>
                      <a:pPr algn="ctr"/>
                      <a:r>
                        <a:rPr lang="lt-LT" sz="20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4,31 proc.</a:t>
                      </a:r>
                      <a:endParaRPr lang="lt-LT" sz="20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6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05273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pagal 10 PRIORITETO 2 UŽDAVINIO ,,konkursinę“  priemonę </a:t>
            </a:r>
            <a:b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numatoma  remti</a:t>
            </a:r>
            <a:br>
              <a:rPr lang="lt-LT" sz="25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lt-LT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lt-LT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t-LT" sz="3600" b="1" dirty="0" smtClean="0">
                <a:solidFill>
                  <a:srgbClr val="3E5D78"/>
                </a:solidFill>
                <a:latin typeface="Times New Roman"/>
                <a:cs typeface="Times New Roman"/>
              </a:rPr>
              <a:t>I. Projektus</a:t>
            </a:r>
            <a:r>
              <a:rPr lang="lt-LT" sz="3600" b="1" dirty="0">
                <a:solidFill>
                  <a:srgbClr val="3E5D78"/>
                </a:solidFill>
                <a:latin typeface="Times New Roman"/>
                <a:cs typeface="Times New Roman"/>
              </a:rPr>
              <a:t>, nukreiptus į korupcijos mažinimą, t. y</a:t>
            </a:r>
            <a:r>
              <a:rPr lang="lt-LT" sz="3600" b="1" dirty="0" smtClean="0">
                <a:solidFill>
                  <a:srgbClr val="3E5D78"/>
                </a:solidFill>
                <a:latin typeface="Times New Roman"/>
                <a:cs typeface="Times New Roman"/>
              </a:rPr>
              <a:t>.: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 visuomenės </a:t>
            </a:r>
            <a:r>
              <a:rPr lang="lt-LT" sz="3200" dirty="0">
                <a:solidFill>
                  <a:srgbClr val="000000"/>
                </a:solidFill>
                <a:latin typeface="Calibri"/>
                <a:cs typeface="Times New Roman"/>
              </a:rPr>
              <a:t>nepakantumą korupcijai didinančių ir pilietinį aktyvumą kovoje su korupcija skatinančių priemonių </a:t>
            </a: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rengimą ir </a:t>
            </a:r>
            <a:r>
              <a:rPr lang="lt-LT" sz="3200" dirty="0">
                <a:solidFill>
                  <a:srgbClr val="000000"/>
                </a:solidFill>
                <a:latin typeface="Calibri"/>
                <a:cs typeface="Times New Roman"/>
              </a:rPr>
              <a:t>vykdymą</a:t>
            </a: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endParaRPr lang="lt-LT" sz="2800" b="1" dirty="0" smtClean="0">
              <a:solidFill>
                <a:srgbClr val="3E5D78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2800" b="1" dirty="0" smtClean="0">
                <a:solidFill>
                  <a:srgbClr val="3E5D78"/>
                </a:solidFill>
                <a:latin typeface="Times New Roman"/>
                <a:cs typeface="Times New Roman"/>
              </a:rPr>
              <a:t>II. </a:t>
            </a:r>
            <a:r>
              <a:rPr lang="lt-LT" sz="3600" b="1" dirty="0">
                <a:solidFill>
                  <a:srgbClr val="3E5D78"/>
                </a:solidFill>
                <a:latin typeface="Times New Roman"/>
                <a:cs typeface="Times New Roman"/>
              </a:rPr>
              <a:t>Projektus, nukreiptus į visuomenės dalyvavimo viešojo valdymo procesuose didinimą, t. y</a:t>
            </a:r>
            <a:r>
              <a:rPr lang="lt-LT" sz="3600" b="1" dirty="0" smtClean="0">
                <a:solidFill>
                  <a:srgbClr val="3E5D78"/>
                </a:solidFill>
                <a:latin typeface="Times New Roman"/>
                <a:cs typeface="Times New Roman"/>
              </a:rPr>
              <a:t>.: </a:t>
            </a:r>
            <a:endParaRPr lang="lt-LT" sz="3600" b="1" dirty="0">
              <a:solidFill>
                <a:srgbClr val="3E5D78"/>
              </a:solidFill>
              <a:latin typeface="Times New Roman"/>
              <a:cs typeface="Times New Roman"/>
            </a:endParaRPr>
          </a:p>
          <a:p>
            <a:pPr algn="just">
              <a:buFontTx/>
              <a:buChar char="-"/>
            </a:pPr>
            <a:r>
              <a:rPr lang="lt-LT" sz="3200" dirty="0">
                <a:solidFill>
                  <a:srgbClr val="000000"/>
                </a:solidFill>
                <a:latin typeface="Calibri"/>
                <a:cs typeface="Times New Roman"/>
              </a:rPr>
              <a:t>informacijos apie visuomenės galimybes dalyvauti viešojo valdymo procesuose (sprendimų priėmime, teisėkūroje) </a:t>
            </a: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sklaidą;</a:t>
            </a:r>
            <a:endParaRPr lang="lt-LT" sz="3200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algn="just">
              <a:buFontTx/>
              <a:buChar char="-"/>
            </a:pPr>
            <a:r>
              <a:rPr lang="lt-LT" sz="3200" dirty="0">
                <a:solidFill>
                  <a:srgbClr val="000000"/>
                </a:solidFill>
                <a:latin typeface="Calibri"/>
                <a:cs typeface="Times New Roman"/>
              </a:rPr>
              <a:t>priemonių, skirtų paskatinti visuomenę, ypač nevyriausybines organizacijas ir vietos bendruomenes, dalyvauti viešojo valdymo procesuose (teisėkūroje, sprendimų priėmime), </a:t>
            </a: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vykdymą.</a:t>
            </a:r>
            <a:endParaRPr lang="lt-LT" sz="3200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marL="0" indent="0" algn="just">
              <a:buNone/>
            </a:pP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- gyventojų </a:t>
            </a:r>
            <a:r>
              <a:rPr lang="lt-LT" sz="3200" dirty="0">
                <a:solidFill>
                  <a:srgbClr val="000000"/>
                </a:solidFill>
                <a:latin typeface="Calibri"/>
                <a:cs typeface="Times New Roman"/>
              </a:rPr>
              <a:t>/ nevyriausybinių organizacijų ir (ar) vietos bendruomenių atstovų kompetencijų, reikalingų dalyvauti viešojo valdymo procesuose (sprendimų priėmime, teisėkūroje), </a:t>
            </a:r>
            <a:r>
              <a:rPr lang="lt-LT" sz="3200" dirty="0" smtClean="0">
                <a:solidFill>
                  <a:srgbClr val="000000"/>
                </a:solidFill>
                <a:latin typeface="Calibri"/>
                <a:cs typeface="Times New Roman"/>
              </a:rPr>
              <a:t>stiprinimą.</a:t>
            </a:r>
            <a:endParaRPr lang="lt-LT" sz="3200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marL="0" indent="0">
              <a:buNone/>
            </a:pPr>
            <a:endParaRPr lang="lt-LT" sz="3200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GALIMI NVO DALYVAVIMO ĮGYVENDINANT 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8.6 ,,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BIVP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STRATEGIJŲ ĮGYVENDINIMAS“ 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PRIORITETĄ BŪDAI: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fontScale="55000" lnSpcReduction="20000"/>
          </a:bodyPr>
          <a:lstStyle/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alyvavimas VVG veikloje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NVO ir (ar) vietos bendruomenės - viena iš privalomų VVG (asociacijos) steigėjų / narių šalių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buFontTx/>
              <a:buChar char="-"/>
            </a:pP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VVG turi galimybę gauti ESF lėšų paramą vietos plėtros strategijai parengti; 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reikalavimai VVG ir jų rengiamai vietos plėtros strategijai nustatyti Vietos plėtros strategijų rengimo taisyklėse (VRM 2015-01-22 įsakymas Nr. 1V-36)</a:t>
            </a:r>
          </a:p>
          <a:p>
            <a:pPr>
              <a:buFontTx/>
              <a:buChar char="-"/>
            </a:pP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paskelbtas kvietimas teikti paraiškas dėl strategijų parengimo finansavimo iki 2015 m. rugpjūčio ; </a:t>
            </a:r>
            <a:r>
              <a:rPr lang="lt-L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kvietimas ir projektų finansavimo sąlygų aprašas skelbiami </a:t>
            </a:r>
            <a:r>
              <a:rPr lang="lt-LT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www.esinvesticijos.lt</a:t>
            </a:r>
            <a:r>
              <a:rPr lang="lt-L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lt-L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strategijų parengimui numatyta skirti iki ~ 240 tūkst. EUR.</a:t>
            </a:r>
          </a:p>
          <a:p>
            <a:pPr>
              <a:buFontTx/>
              <a:buChar char="-"/>
            </a:pPr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vietos plėtros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strategijų </a:t>
            </a: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įgyvendinimui skirtų projektų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vykdymas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NVO – galimi pareiškėjai, partneriai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buFontTx/>
              <a:buChar char="-"/>
            </a:pP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konkrečių projektų atranką vykdys VVG, kurių  parengtos strategijos bus atrinktos ir pasiūlytos finansuoti;</a:t>
            </a:r>
          </a:p>
          <a:p>
            <a:pPr>
              <a:buFontTx/>
              <a:buChar char="-"/>
            </a:pP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strategijų įgyvendinimo projektams planuojama skirti ~ 14 mln. EUR ESF;</a:t>
            </a:r>
          </a:p>
          <a:p>
            <a:pPr>
              <a:buFontTx/>
              <a:buChar char="-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planuojama, kad VVG projektų atranka turėtų būti pradėta vykdyti 2017 m.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pradžioje.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lt-LT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728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0"/>
            <a:ext cx="8658544" cy="1219200"/>
          </a:xfrm>
        </p:spPr>
        <p:txBody>
          <a:bodyPr>
            <a:no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Numatomos finansuoti </a:t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plėtros strategijai įgyvendinti </a:t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skirtų projektų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(I):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lt-LT" altLang="lt-LT" sz="32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1.Veiklos</a:t>
            </a:r>
            <a:r>
              <a:rPr lang="lt-LT" altLang="lt-LT" sz="32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skirtos socialinei atskirčiai mažinti </a:t>
            </a:r>
            <a:r>
              <a:rPr lang="lt-LT" altLang="lt-LT" sz="32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</a:t>
            </a:r>
            <a:r>
              <a:rPr lang="lt-LT" altLang="lt-LT" sz="32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psichosocialinės, sociokultūrinės paslaugos; savanorių, bendruomenės narių, dirbančių su socialinės rizikos asmenimis mokymai; informacijos sklaida tikslinių grupių asmenims apie įvairiose organizacijose prieinamas socialines paslaugas ir tarpininkavimas šias paslaugas teikiant; pagalba namuose; </a:t>
            </a:r>
            <a:r>
              <a:rPr lang="lt-LT" altLang="lt-LT" sz="3200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savipagalbos</a:t>
            </a:r>
            <a:r>
              <a:rPr lang="lt-LT" altLang="lt-LT" sz="32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grupių steigimas ir kt.; kūryba paremtos partnerystės tarp bendruomenės narių, menininkų ir kultūros institucijų, kurių metu sprendžiamos iš anksto identifikuotos socialinės problemos. 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9894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0"/>
            <a:ext cx="8658544" cy="1219200"/>
          </a:xfrm>
        </p:spPr>
        <p:txBody>
          <a:bodyPr>
            <a:noAutofit/>
          </a:bodyPr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Numatomos finansuoti </a:t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plėtros strategijai įgyvendinti </a:t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skirtų projektų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(II):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lt-LT" altLang="lt-LT" sz="39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2. </a:t>
            </a:r>
            <a:r>
              <a:rPr lang="lt-LT" altLang="lt-LT" sz="48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Užimtumo skatinimas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padedant bedarbiams ir neaktyviems asmenims įgyti naujų</a:t>
            </a:r>
            <a:r>
              <a:rPr lang="en-US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altLang="lt-LT" sz="3900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profesini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ų įgūdžių, įtraukiant juos į visuomeninę veiklą (įskaitant neformalųjį švietimą, kultūrinę veiklą) ir tarpininkaujant įdarbinant (bendradarbiaujant su teritorijoje veikiančiais verslais ir vietos valdžia).</a:t>
            </a:r>
          </a:p>
          <a:p>
            <a:pPr marL="0" indent="0" algn="just">
              <a:buNone/>
            </a:pPr>
            <a:r>
              <a:rPr lang="lt-LT" altLang="lt-LT" sz="39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3. </a:t>
            </a:r>
            <a:r>
              <a:rPr lang="lt-LT" altLang="lt-LT" sz="48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Neformalios </a:t>
            </a:r>
            <a:r>
              <a:rPr lang="lt-LT" altLang="lt-LT" sz="48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verslumą</a:t>
            </a:r>
            <a:r>
              <a:rPr lang="lt-LT" altLang="lt-LT" sz="48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skatinančios iniciatyvos 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(pavyzdžiui, </a:t>
            </a:r>
            <a:r>
              <a:rPr lang="lt-LT" altLang="lt-LT" sz="3900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mentorystė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tarpininkavimas, konsultacijos besikuriančiam verslui ar individualią veiklą pradedantiems asmenims).</a:t>
            </a:r>
          </a:p>
          <a:p>
            <a:pPr marL="0" indent="0" algn="just">
              <a:buNone/>
            </a:pPr>
            <a:r>
              <a:rPr lang="lt-LT" altLang="lt-LT" sz="39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4. </a:t>
            </a:r>
            <a:r>
              <a:rPr lang="lt-LT" altLang="lt-LT" sz="48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Bendradarbiavimo ir informacijos sklaidos tinklų kūrimas 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(įskaitant bendradarbiavimą su </a:t>
            </a:r>
            <a:r>
              <a:rPr lang="lt-LT" altLang="lt-LT" sz="48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kaimo</a:t>
            </a:r>
            <a:r>
              <a:rPr lang="lt-LT" altLang="lt-LT" sz="39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vietovių vietos veiklos grupėmis).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0024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Įprasta">
  <a:themeElements>
    <a:clrScheme name="Pradinė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Įprast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Įprast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Įprasta">
  <a:themeElements>
    <a:clrScheme name="Pradinė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Įprast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Įprast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20843</TotalTime>
  <Words>784</Words>
  <Application>Microsoft Office PowerPoint</Application>
  <PresentationFormat>Demonstracija ekrane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10</vt:i4>
      </vt:variant>
    </vt:vector>
  </HeadingPairs>
  <TitlesOfParts>
    <vt:vector size="12" baseType="lpstr">
      <vt:lpstr>Įprasta</vt:lpstr>
      <vt:lpstr>1_Įprasta</vt:lpstr>
      <vt:lpstr>VISUOMENĖS ĮTRAUKIMAS Į VIEŠOJO VALDYMO PROCESUS</vt:lpstr>
      <vt:lpstr>VRM ADMINISTRUOJAMI  2014-2020 M. VEIKSMŲ PROGRAMOS  PRIORITETAI (UŽDAVINIAI), KURIŲ  ĮGYVENDINIME NUMATOMAS NVO DALYVAVIMAS:</vt:lpstr>
      <vt:lpstr>I. 10 Prioriteto įgyvendinimo uždaviniAI (IŠ VISO 10 PRIORITETUI – 150.359.184  eur (519.160.190 Lt)  ESF</vt:lpstr>
      <vt:lpstr>planuojamos 10 prioriteto 2 uždavinio  ,,padidinti viešojo valdymo procesų  skaidrumą ir atvirumą“   įgyvendinimo  priemonės (i)</vt:lpstr>
      <vt:lpstr>planuojamos 10 prioriteto 2 uždavinio  ,,padidinti viešojo valdymo procesų  skaidrumą ir atvirumą“   įgyvendinimo  priemonės (ii)</vt:lpstr>
      <vt:lpstr>  pagal 10 PRIORITETO 2 UŽDAVINIO ,,konkursinę“  priemonę  numatoma  remti   </vt:lpstr>
      <vt:lpstr>GALIMI NVO DALYVAVIMO ĮGYVENDINANT  8.6 ,,BIVP STRATEGIJŲ ĮGYVENDINIMAS“  PRIORITETĄ BŪDAI: </vt:lpstr>
      <vt:lpstr>Numatomos finansuoti  Vietos plėtros strategijai įgyvendinti  skirtų projektų veiklos (I):</vt:lpstr>
      <vt:lpstr>Numatomos finansuoti  Vietos plėtros strategijai įgyvendinti  skirtų projektų veiklos (II):</vt:lpstr>
      <vt:lpstr>PowerPoint pristatymas</vt:lpstr>
    </vt:vector>
  </TitlesOfParts>
  <Company>LR finansų ministerija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FM</dc:creator>
  <cp:lastModifiedBy>Danutė Burakienė</cp:lastModifiedBy>
  <cp:revision>2267</cp:revision>
  <cp:lastPrinted>2015-05-04T13:27:23Z</cp:lastPrinted>
  <dcterms:created xsi:type="dcterms:W3CDTF">2006-10-02T12:31:34Z</dcterms:created>
  <dcterms:modified xsi:type="dcterms:W3CDTF">2015-06-19T07:37:00Z</dcterms:modified>
</cp:coreProperties>
</file>